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90500-9CFC-4C38-916E-4803C8176E92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4499C-86F8-4A10-8F8E-062DEBEF19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7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2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8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3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4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5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2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8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1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AAB2CB-E447-4CAC-BF1B-6325BD12BFCF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EBEA6949-1218-4CE3-B5E7-15BB89D82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3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990600"/>
            <a:ext cx="5486400" cy="14295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Rockwell Extra Bold" pitchFamily="18" charset="0"/>
              </a:rPr>
              <a:t>Terminology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6629400" cy="163419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Rockwell" pitchFamily="18" charset="0"/>
              </a:rPr>
              <a:t>Anatomical Prefix, Suffix </a:t>
            </a:r>
          </a:p>
          <a:p>
            <a:r>
              <a:rPr lang="en-US" sz="4400" dirty="0">
                <a:latin typeface="Rockwell" pitchFamily="18" charset="0"/>
              </a:rPr>
              <a:t>&amp;  Roots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4343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Lesson Four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5638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August 28,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Suffix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71800" y="871729"/>
            <a:ext cx="5486400" cy="510540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Rockwell" pitchFamily="18" charset="0"/>
              </a:rPr>
              <a:t>ectomy</a:t>
            </a:r>
            <a:endParaRPr lang="en-US" sz="32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3200" dirty="0">
                <a:latin typeface="Rockwell" pitchFamily="18" charset="0"/>
              </a:rPr>
              <a:t>surgical removal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“append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ectomy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  <a:p>
            <a:r>
              <a:rPr lang="en-US" sz="3200" dirty="0" err="1">
                <a:solidFill>
                  <a:schemeClr val="tx2"/>
                </a:solidFill>
                <a:latin typeface="Rockwell" pitchFamily="18" charset="0"/>
              </a:rPr>
              <a:t>ia</a:t>
            </a:r>
            <a:endParaRPr lang="en-US" sz="32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3200" dirty="0">
                <a:latin typeface="Rockwell" pitchFamily="18" charset="0"/>
              </a:rPr>
              <a:t>condition</a:t>
            </a:r>
          </a:p>
          <a:p>
            <a:pPr lvl="1"/>
            <a:r>
              <a:rPr lang="en-US" sz="3200" dirty="0"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hyper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therm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ia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Suffix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0" y="871729"/>
            <a:ext cx="5334000" cy="510540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Rockwell" pitchFamily="18" charset="0"/>
              </a:rPr>
              <a:t>itis</a:t>
            </a:r>
            <a:endParaRPr lang="en-US" sz="32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3200" dirty="0">
                <a:latin typeface="Rockwell" pitchFamily="18" charset="0"/>
              </a:rPr>
              <a:t>inflammation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“arthr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itis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therapy</a:t>
            </a:r>
          </a:p>
          <a:p>
            <a:pPr lvl="1"/>
            <a:r>
              <a:rPr lang="en-US" sz="3200" dirty="0">
                <a:latin typeface="Rockwell" pitchFamily="18" charset="0"/>
              </a:rPr>
              <a:t>treatment</a:t>
            </a:r>
          </a:p>
          <a:p>
            <a:pPr lvl="1"/>
            <a:r>
              <a:rPr lang="en-US" sz="3200" dirty="0">
                <a:latin typeface="Rockwell" pitchFamily="18" charset="0"/>
              </a:rPr>
              <a:t>“hydro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therapy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Rockwell" panose="02060603020205020403" pitchFamily="18" charset="0"/>
              </a:rPr>
              <a:t>Terminology</a:t>
            </a:r>
            <a:br>
              <a:rPr lang="en-US" sz="2800" dirty="0">
                <a:latin typeface="Rockwell" panose="02060603020205020403" pitchFamily="18" charset="0"/>
              </a:rPr>
            </a:br>
            <a:r>
              <a:rPr lang="en-US" sz="2800" dirty="0">
                <a:latin typeface="Rockwell" panose="02060603020205020403" pitchFamily="18" charset="0"/>
              </a:rPr>
              <a:t>More Suffixes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Rockwell" panose="02060603020205020403" pitchFamily="18" charset="0"/>
              </a:rPr>
              <a:t>-graph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device used to record data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radio</a:t>
            </a:r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graph</a:t>
            </a:r>
          </a:p>
          <a:p>
            <a:r>
              <a:rPr lang="en-US" sz="3200" dirty="0">
                <a:latin typeface="Rockwell" panose="02060603020205020403" pitchFamily="18" charset="0"/>
              </a:rPr>
              <a:t>-logy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the study of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physio</a:t>
            </a:r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logy</a:t>
            </a:r>
            <a:endParaRPr lang="en-US" sz="3200" u="sng" dirty="0">
              <a:solidFill>
                <a:schemeClr val="accent1">
                  <a:lumMod val="75000"/>
                </a:schemeClr>
              </a:solidFill>
              <a:latin typeface="Rockwell" panose="02060603020205020403" pitchFamily="18" charset="0"/>
            </a:endParaRPr>
          </a:p>
          <a:p>
            <a:r>
              <a:rPr lang="en-US" sz="3200" dirty="0">
                <a:latin typeface="Rockwell" panose="02060603020205020403" pitchFamily="18" charset="0"/>
              </a:rPr>
              <a:t>-</a:t>
            </a:r>
            <a:r>
              <a:rPr lang="en-US" sz="3200" dirty="0" err="1">
                <a:latin typeface="Rockwell" panose="02060603020205020403" pitchFamily="18" charset="0"/>
              </a:rPr>
              <a:t>pathy</a:t>
            </a:r>
            <a:endParaRPr lang="en-US" sz="3200" dirty="0">
              <a:latin typeface="Rockwell" panose="02060603020205020403" pitchFamily="18" charset="0"/>
            </a:endParaRP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disease, disorder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neuro</a:t>
            </a:r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pathy</a:t>
            </a:r>
          </a:p>
        </p:txBody>
      </p:sp>
    </p:spTree>
    <p:extLst>
      <p:ext uri="{BB962C8B-B14F-4D97-AF65-F5344CB8AC3E}">
        <p14:creationId xmlns:p14="http://schemas.microsoft.com/office/powerpoint/2010/main" val="415469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Rockwell" pitchFamily="18" charset="0"/>
              </a:rPr>
              <a:t>TerminologyIntroduction</a:t>
            </a:r>
            <a:endParaRPr lang="en-US" sz="2800" dirty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Take out your list of medical terms and definitions.</a:t>
            </a:r>
          </a:p>
          <a:p>
            <a:endParaRPr lang="en-US" sz="36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3600" dirty="0">
                <a:solidFill>
                  <a:schemeClr val="tx2"/>
                </a:solidFill>
                <a:latin typeface="Rockwell" pitchFamily="18" charset="0"/>
              </a:rPr>
              <a:t>Share terms and definitions from list.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Prefix, Suffix &amp; Root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05101" y="990600"/>
            <a:ext cx="6438899" cy="51054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Rockwell" pitchFamily="18" charset="0"/>
              </a:rPr>
              <a:t>Prefix</a:t>
            </a:r>
          </a:p>
          <a:p>
            <a:pPr lvl="1"/>
            <a:r>
              <a:rPr lang="en-US" sz="2000" dirty="0">
                <a:latin typeface="Rockwell" pitchFamily="18" charset="0"/>
              </a:rPr>
              <a:t>Beginning of the word to modify or change its meaning (root)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Rockwell" pitchFamily="18" charset="0"/>
              </a:rPr>
              <a:t>“Pre” means “before”</a:t>
            </a:r>
          </a:p>
          <a:p>
            <a:r>
              <a:rPr lang="en-US" sz="2000" dirty="0">
                <a:solidFill>
                  <a:schemeClr val="tx2"/>
                </a:solidFill>
                <a:latin typeface="Rockwell" pitchFamily="18" charset="0"/>
              </a:rPr>
              <a:t>Suffix</a:t>
            </a:r>
          </a:p>
          <a:p>
            <a:pPr lvl="1"/>
            <a:r>
              <a:rPr lang="en-US" sz="2000" dirty="0">
                <a:latin typeface="Rockwell" pitchFamily="18" charset="0"/>
              </a:rPr>
              <a:t>End of the word that modifies the meaning of the word (root)</a:t>
            </a:r>
          </a:p>
          <a:p>
            <a:r>
              <a:rPr lang="en-US" sz="2000" dirty="0">
                <a:solidFill>
                  <a:schemeClr val="tx2"/>
                </a:solidFill>
                <a:latin typeface="Rockwell" pitchFamily="18" charset="0"/>
              </a:rPr>
              <a:t>Root</a:t>
            </a:r>
          </a:p>
          <a:p>
            <a:pPr lvl="1"/>
            <a:r>
              <a:rPr lang="en-US" sz="2000" dirty="0">
                <a:latin typeface="Rockwell" pitchFamily="18" charset="0"/>
              </a:rPr>
              <a:t>Foundation of the word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Rockwell" pitchFamily="18" charset="0"/>
              </a:rPr>
              <a:t>Central part of a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Prefix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9400" y="1371600"/>
            <a:ext cx="6629400" cy="5105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a</a:t>
            </a:r>
          </a:p>
          <a:p>
            <a:pPr lvl="1"/>
            <a:r>
              <a:rPr lang="en-US" sz="3200" dirty="0">
                <a:latin typeface="Rockwell" pitchFamily="18" charset="0"/>
              </a:rPr>
              <a:t>absent, without, different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a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trophy”</a:t>
            </a:r>
          </a:p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bi</a:t>
            </a:r>
          </a:p>
          <a:p>
            <a:pPr lvl="1"/>
            <a:r>
              <a:rPr lang="en-US" sz="3200" dirty="0">
                <a:latin typeface="Rockwell" pitchFamily="18" charset="0"/>
              </a:rPr>
              <a:t>two, both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bi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lateral”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Prefix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9400" y="1123838"/>
            <a:ext cx="7086600" cy="5105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hyper</a:t>
            </a:r>
          </a:p>
          <a:p>
            <a:pPr lvl="1"/>
            <a:r>
              <a:rPr lang="en-US" sz="3200" dirty="0">
                <a:latin typeface="Rockwell" pitchFamily="18" charset="0"/>
              </a:rPr>
              <a:t>a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bove, excessive, beyond</a:t>
            </a:r>
          </a:p>
          <a:p>
            <a:pPr lvl="1"/>
            <a:r>
              <a:rPr lang="en-US" sz="3200" dirty="0"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hyper</a:t>
            </a:r>
            <a:r>
              <a:rPr lang="en-US" sz="3200" dirty="0">
                <a:latin typeface="Rockwell" pitchFamily="18" charset="0"/>
              </a:rPr>
              <a:t>trophy”</a:t>
            </a:r>
          </a:p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hypo</a:t>
            </a:r>
          </a:p>
          <a:p>
            <a:pPr lvl="1"/>
            <a:r>
              <a:rPr lang="en-US" sz="3200" dirty="0">
                <a:latin typeface="Rockwell" pitchFamily="18" charset="0"/>
              </a:rPr>
              <a:t>under, deficient, below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hypo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thermia”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Rockwell" panose="02060603020205020403" pitchFamily="18" charset="0"/>
              </a:rPr>
              <a:t>Terminology More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Rockwell" panose="02060603020205020403" pitchFamily="18" charset="0"/>
              </a:rPr>
              <a:t>ant(</a:t>
            </a:r>
            <a:r>
              <a:rPr lang="en-US" sz="3200" dirty="0" err="1">
                <a:latin typeface="Rockwell" panose="02060603020205020403" pitchFamily="18" charset="0"/>
              </a:rPr>
              <a:t>i</a:t>
            </a:r>
            <a:r>
              <a:rPr lang="en-US" sz="3200" dirty="0">
                <a:latin typeface="Rockwell" panose="02060603020205020403" pitchFamily="18" charset="0"/>
              </a:rPr>
              <a:t>)-</a:t>
            </a:r>
          </a:p>
          <a:p>
            <a:pPr lvl="1"/>
            <a:r>
              <a:rPr lang="en-US" sz="3200" dirty="0">
                <a:latin typeface="Rockwell" panose="02060603020205020403" pitchFamily="18" charset="0"/>
              </a:rPr>
              <a:t>against, opposed to</a:t>
            </a:r>
          </a:p>
          <a:p>
            <a:pPr lvl="1"/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ant</a:t>
            </a:r>
            <a:r>
              <a:rPr lang="en-US" sz="3200" dirty="0">
                <a:latin typeface="Rockwell" panose="02060603020205020403" pitchFamily="18" charset="0"/>
              </a:rPr>
              <a:t>agonist</a:t>
            </a:r>
          </a:p>
          <a:p>
            <a:r>
              <a:rPr lang="en-US" sz="3200" dirty="0">
                <a:latin typeface="Rockwell" panose="02060603020205020403" pitchFamily="18" charset="0"/>
              </a:rPr>
              <a:t>post-</a:t>
            </a:r>
          </a:p>
          <a:p>
            <a:pPr lvl="1"/>
            <a:r>
              <a:rPr lang="en-US" sz="3200" dirty="0">
                <a:latin typeface="Rockwell" panose="02060603020205020403" pitchFamily="18" charset="0"/>
              </a:rPr>
              <a:t>behind, after</a:t>
            </a:r>
          </a:p>
          <a:p>
            <a:pPr lvl="1"/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post</a:t>
            </a:r>
            <a:r>
              <a:rPr lang="en-US" sz="3200" dirty="0">
                <a:latin typeface="Rockwell" panose="02060603020205020403" pitchFamily="18" charset="0"/>
              </a:rPr>
              <a:t>-op</a:t>
            </a:r>
          </a:p>
          <a:p>
            <a:r>
              <a:rPr lang="en-US" sz="3200" dirty="0" err="1">
                <a:latin typeface="Rockwell" panose="02060603020205020403" pitchFamily="18" charset="0"/>
              </a:rPr>
              <a:t>uni</a:t>
            </a:r>
            <a:r>
              <a:rPr lang="en-US" sz="3200" dirty="0">
                <a:latin typeface="Rockwell" panose="02060603020205020403" pitchFamily="18" charset="0"/>
              </a:rPr>
              <a:t>-</a:t>
            </a:r>
          </a:p>
          <a:p>
            <a:pPr lvl="1"/>
            <a:r>
              <a:rPr lang="en-US" sz="3200" dirty="0">
                <a:latin typeface="Rockwell" panose="02060603020205020403" pitchFamily="18" charset="0"/>
              </a:rPr>
              <a:t>one</a:t>
            </a:r>
          </a:p>
          <a:p>
            <a:pPr lvl="1"/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uni</a:t>
            </a:r>
            <a:r>
              <a:rPr lang="en-US" sz="3200" dirty="0">
                <a:latin typeface="Rockwell" panose="02060603020205020403" pitchFamily="18" charset="0"/>
              </a:rPr>
              <a:t>lateral</a:t>
            </a:r>
          </a:p>
        </p:txBody>
      </p:sp>
    </p:spTree>
    <p:extLst>
      <p:ext uri="{BB962C8B-B14F-4D97-AF65-F5344CB8AC3E}">
        <p14:creationId xmlns:p14="http://schemas.microsoft.com/office/powerpoint/2010/main" val="298051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Rockwell" pitchFamily="18" charset="0"/>
              </a:rPr>
              <a:t>TerminologyRoot</a:t>
            </a:r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00400" y="871729"/>
            <a:ext cx="4648200" cy="510540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Rockwell" pitchFamily="18" charset="0"/>
              </a:rPr>
              <a:t>arthr</a:t>
            </a:r>
            <a:endParaRPr lang="en-US" sz="3200" dirty="0">
              <a:solidFill>
                <a:schemeClr val="tx2"/>
              </a:solidFill>
              <a:latin typeface="Rockwell" pitchFamily="18" charset="0"/>
            </a:endParaRPr>
          </a:p>
          <a:p>
            <a:pPr lvl="1"/>
            <a:r>
              <a:rPr lang="en-US" sz="3200" dirty="0">
                <a:latin typeface="Rockwell" pitchFamily="18" charset="0"/>
              </a:rPr>
              <a:t>joint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arthr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itis”</a:t>
            </a:r>
          </a:p>
          <a:p>
            <a:r>
              <a:rPr lang="en-US" sz="3200" dirty="0" err="1">
                <a:solidFill>
                  <a:schemeClr val="tx2"/>
                </a:solidFill>
                <a:latin typeface="Rockwell" pitchFamily="18" charset="0"/>
              </a:rPr>
              <a:t>hydr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/o</a:t>
            </a:r>
          </a:p>
          <a:p>
            <a:pPr lvl="1"/>
            <a:r>
              <a:rPr lang="en-US" sz="3200" dirty="0">
                <a:latin typeface="Rockwell" pitchFamily="18" charset="0"/>
              </a:rPr>
              <a:t>water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hydro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therapy”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Rockwell" pitchFamily="18" charset="0"/>
              </a:rPr>
              <a:t>Terminology Root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95600" y="990600"/>
            <a:ext cx="5715000" cy="5105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lateral</a:t>
            </a:r>
          </a:p>
          <a:p>
            <a:pPr lvl="1"/>
            <a:r>
              <a:rPr lang="en-US" sz="3200" dirty="0">
                <a:latin typeface="Rockwell" pitchFamily="18" charset="0"/>
              </a:rPr>
              <a:t>to the side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“bi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lateral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  <a:p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trophy</a:t>
            </a:r>
          </a:p>
          <a:p>
            <a:pPr lvl="1"/>
            <a:r>
              <a:rPr lang="en-US" sz="3200" dirty="0">
                <a:latin typeface="Rockwell" pitchFamily="18" charset="0"/>
              </a:rPr>
              <a:t>growth</a:t>
            </a:r>
          </a:p>
          <a:p>
            <a:pPr lvl="1"/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“a</a:t>
            </a:r>
            <a:r>
              <a:rPr lang="en-US" sz="3200" u="sng" dirty="0">
                <a:solidFill>
                  <a:schemeClr val="accent1">
                    <a:lumMod val="75000"/>
                  </a:schemeClr>
                </a:solidFill>
                <a:latin typeface="Rockwell" pitchFamily="18" charset="0"/>
              </a:rPr>
              <a:t>trophy</a:t>
            </a:r>
            <a:r>
              <a:rPr lang="en-US" sz="3200" dirty="0">
                <a:solidFill>
                  <a:schemeClr val="tx2"/>
                </a:solidFill>
                <a:latin typeface="Rockwell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Rockwell" panose="02060603020205020403" pitchFamily="18" charset="0"/>
              </a:rPr>
              <a:t>Terminology More Roots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Rockwell" panose="02060603020205020403" pitchFamily="18" charset="0"/>
              </a:rPr>
              <a:t>eryth</a:t>
            </a:r>
            <a:r>
              <a:rPr lang="en-US" sz="3200" dirty="0">
                <a:latin typeface="Rockwell" panose="02060603020205020403" pitchFamily="18" charset="0"/>
              </a:rPr>
              <a:t>-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red, redness</a:t>
            </a:r>
          </a:p>
          <a:p>
            <a:pPr lvl="1"/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eryth</a:t>
            </a:r>
            <a:r>
              <a:rPr lang="en-US" sz="3000" dirty="0">
                <a:latin typeface="Rockwell" panose="02060603020205020403" pitchFamily="18" charset="0"/>
              </a:rPr>
              <a:t>ema  </a:t>
            </a:r>
          </a:p>
          <a:p>
            <a:r>
              <a:rPr lang="en-US" sz="3200" dirty="0" err="1">
                <a:latin typeface="Rockwell" panose="02060603020205020403" pitchFamily="18" charset="0"/>
              </a:rPr>
              <a:t>derm</a:t>
            </a:r>
            <a:r>
              <a:rPr lang="en-US" sz="3200" dirty="0">
                <a:latin typeface="Rockwell" panose="02060603020205020403" pitchFamily="18" charset="0"/>
              </a:rPr>
              <a:t>-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skin</a:t>
            </a:r>
          </a:p>
          <a:p>
            <a:pPr lvl="1"/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derm</a:t>
            </a:r>
            <a:r>
              <a:rPr lang="en-US" sz="3000" dirty="0">
                <a:latin typeface="Rockwell" panose="02060603020205020403" pitchFamily="18" charset="0"/>
              </a:rPr>
              <a:t>atology</a:t>
            </a:r>
            <a:endParaRPr lang="en-US" sz="2800" dirty="0">
              <a:latin typeface="Rockwell" panose="02060603020205020403" pitchFamily="18" charset="0"/>
            </a:endParaRPr>
          </a:p>
          <a:p>
            <a:r>
              <a:rPr lang="en-US" sz="3200" dirty="0">
                <a:latin typeface="Rockwell" panose="02060603020205020403" pitchFamily="18" charset="0"/>
              </a:rPr>
              <a:t>my(o)-</a:t>
            </a:r>
          </a:p>
          <a:p>
            <a:pPr lvl="1"/>
            <a:r>
              <a:rPr lang="en-US" sz="3000" dirty="0">
                <a:latin typeface="Rockwell" panose="02060603020205020403" pitchFamily="18" charset="0"/>
              </a:rPr>
              <a:t>muscle</a:t>
            </a:r>
          </a:p>
          <a:p>
            <a:pPr lvl="1"/>
            <a:r>
              <a:rPr lang="en-US" sz="3000" u="sng" dirty="0" err="1">
                <a:solidFill>
                  <a:schemeClr val="accent1">
                    <a:lumMod val="75000"/>
                  </a:schemeClr>
                </a:solidFill>
                <a:latin typeface="Rockwell" panose="02060603020205020403" pitchFamily="18" charset="0"/>
              </a:rPr>
              <a:t>myo</a:t>
            </a:r>
            <a:r>
              <a:rPr lang="en-US" sz="3000" dirty="0" err="1">
                <a:latin typeface="Rockwell" panose="02060603020205020403" pitchFamily="18" charset="0"/>
              </a:rPr>
              <a:t>fascia</a:t>
            </a:r>
            <a:endParaRPr lang="en-US" sz="3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5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798</TotalTime>
  <Words>237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Corbel</vt:lpstr>
      <vt:lpstr>Rockwell</vt:lpstr>
      <vt:lpstr>Rockwell Extra Bold</vt:lpstr>
      <vt:lpstr>Wingdings 2</vt:lpstr>
      <vt:lpstr>Frame</vt:lpstr>
      <vt:lpstr>Terminology</vt:lpstr>
      <vt:lpstr>TerminologyIntroduction</vt:lpstr>
      <vt:lpstr>Terminology Prefix, Suffix &amp; Root</vt:lpstr>
      <vt:lpstr>Terminology Prefix Examples</vt:lpstr>
      <vt:lpstr>Terminology Prefix Examples</vt:lpstr>
      <vt:lpstr>Terminology More Prefixes</vt:lpstr>
      <vt:lpstr>TerminologyRoot Examples</vt:lpstr>
      <vt:lpstr>Terminology Root Examples</vt:lpstr>
      <vt:lpstr>Terminology More Roots</vt:lpstr>
      <vt:lpstr>Terminology Suffix Examples</vt:lpstr>
      <vt:lpstr>Terminology Suffix Examples</vt:lpstr>
      <vt:lpstr>Terminology More Suffixes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</dc:title>
  <dc:creator>Basset Hounds</dc:creator>
  <cp:lastModifiedBy>Julia Nicholson</cp:lastModifiedBy>
  <cp:revision>40</cp:revision>
  <dcterms:created xsi:type="dcterms:W3CDTF">2010-08-01T18:15:54Z</dcterms:created>
  <dcterms:modified xsi:type="dcterms:W3CDTF">2017-08-20T18:05:15Z</dcterms:modified>
</cp:coreProperties>
</file>